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6" r:id="rId7"/>
    <p:sldId id="280" r:id="rId8"/>
    <p:sldId id="265" r:id="rId9"/>
    <p:sldId id="263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H:\&#1089;&#1090;&#1072;&#1078;&#1077;&#1088;&#1080;\&#1110;&#1085;&#1089;&#1090;&#1088;&#1091;&#1082;&#1094;&#1110;&#1103;%20&#1079;%20&#1076;&#1110;&#1083;&#1086;&#1074;&#1086;&#1076;&#1089;&#1090;&#1074;&#1072;%20(1).doc" TargetMode="External"/><Relationship Id="rId2" Type="http://schemas.openxmlformats.org/officeDocument/2006/relationships/hyperlink" Target="file:///F:\&#1089;&#1090;&#1072;&#1078;&#1077;&#1088;&#1080;\&#1110;&#1085;&#1089;&#1090;&#1088;&#1091;&#1082;&#1094;&#1110;&#1103;%20&#1079;%20&#1076;&#1110;&#1083;&#1086;&#1074;&#1086;&#1076;&#1089;&#1090;&#1074;&#1072;%20(1).doc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89;&#1090;&#1072;&#1078;&#1077;&#1088;&#1080;\KP.doc" TargetMode="External"/><Relationship Id="rId2" Type="http://schemas.openxmlformats.org/officeDocument/2006/relationships/hyperlink" Target="file:///F:\&#1089;&#1090;&#1072;&#1078;&#1077;&#1088;&#1080;\&#1087;&#1083;&#1072;&#1085;&#1091;&#1074;&#1072;&#1085;&#1085;&#1103;%202013.doc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F:\&#1083;&#1080;&#1089;&#1090;%20&#1079;&#1076;&#1086;&#1088;&#1086;&#1074;&#1103;.doc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etodyst.mcfr.ua/npd-doc.aspx?npmid=94&amp;npid=33565" TargetMode="External"/><Relationship Id="rId2" Type="http://schemas.openxmlformats.org/officeDocument/2006/relationships/hyperlink" Target="https://emetodyst.mcfr.ua/npd-doc.aspx?npmid=94&amp;npid=18581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metodyst.mcfr.ua/npd-doc.aspx?npmid=94&amp;npid=38178" TargetMode="External"/><Relationship Id="rId4" Type="http://schemas.openxmlformats.org/officeDocument/2006/relationships/hyperlink" Target="https://emetodyst.mcfr.ua/npd-doc.aspx?npmid=94&amp;npid=3356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КОМУНАЛЬНА УСТАНОВА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ПРОФЕСІЙНОГО РОЗВИТКУ ПЕДАГОГІЧНИХ ПРАЦІВНИКІВ ВІННИЦЬКОЇ МІСЬКОЇ РАДИ»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endParaRPr lang="uk-UA" b="1" dirty="0">
              <a:solidFill>
                <a:prstClr val="black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Заняття міської Школи 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вихователя-стажера «Дебют»</a:t>
            </a:r>
          </a:p>
          <a:p>
            <a:pPr lvl="0" indent="0" algn="ctr">
              <a:lnSpc>
                <a:spcPct val="150000"/>
              </a:lnSpc>
              <a:buClr>
                <a:srgbClr val="D16349"/>
              </a:buClr>
              <a:buNone/>
            </a:pPr>
            <a:endParaRPr lang="uk-UA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D1DA5-CDEF-49CA-BC3B-F5276E5E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251378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«Я дізналась, що…»</a:t>
            </a:r>
            <a:br>
              <a:rPr lang="uk-UA" dirty="0"/>
            </a:br>
            <a:r>
              <a:rPr lang="uk-UA" dirty="0"/>
              <a:t>«Мені сподобалось, що…»</a:t>
            </a:r>
            <a:br>
              <a:rPr lang="uk-UA" dirty="0"/>
            </a:br>
            <a:r>
              <a:rPr lang="uk-UA" dirty="0"/>
              <a:t>«Мене здивувало, що….»</a:t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6F28FA-88D0-4D80-8E0E-1983E760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284984"/>
            <a:ext cx="2707892" cy="25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74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нь гарного настрою">
            <a:extLst>
              <a:ext uri="{FF2B5EF4-FFF2-40B4-BE49-F238E27FC236}">
                <a16:creationId xmlns:a16="http://schemas.microsoft.com/office/drawing/2014/main" xmlns="" id="{0A7259DB-8A7E-4836-AC5E-EAF65C6A7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31"/>
          <a:stretch/>
        </p:blipFill>
        <p:spPr bwMode="auto">
          <a:xfrm>
            <a:off x="699694" y="620688"/>
            <a:ext cx="77446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83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971600" y="692697"/>
            <a:ext cx="7200799" cy="1152127"/>
          </a:xfrm>
        </p:spPr>
        <p:txBody>
          <a:bodyPr>
            <a:noAutofit/>
          </a:bodyPr>
          <a:lstStyle/>
          <a:p>
            <a:pPr marL="71755">
              <a:lnSpc>
                <a:spcPct val="115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ТЕМА: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Документація</a:t>
            </a:r>
            <a:r>
              <a:rPr lang="ru-RU" sz="28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вихователя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3200" b="1" i="1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lnSpc>
                <a:spcPct val="115000"/>
              </a:lnSpc>
              <a:spcAft>
                <a:spcPts val="800"/>
              </a:spcAft>
            </a:pP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1986">
            <a:off x="1085284" y="2999685"/>
            <a:ext cx="2276475" cy="1660972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373" y="3009418"/>
            <a:ext cx="4527748" cy="30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5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Планування вихователем освітньої роботи.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6301184" cy="1524000"/>
          </a:xfrm>
        </p:spPr>
        <p:txBody>
          <a:bodyPr>
            <a:normAutofit/>
          </a:bodyPr>
          <a:lstStyle/>
          <a:p>
            <a:pPr marL="274320" lvl="0" algn="r">
              <a:lnSpc>
                <a:spcPct val="120000"/>
              </a:lnSpc>
              <a:buClr>
                <a:srgbClr val="D16349"/>
              </a:buClr>
            </a:pPr>
            <a:endParaRPr lang="uk-UA" dirty="0">
              <a:solidFill>
                <a:prstClr val="black"/>
              </a:solidFill>
              <a:latin typeface="Times New Roman"/>
              <a:ea typeface="Arial Unicode MS"/>
            </a:endParaRPr>
          </a:p>
          <a:p>
            <a:pPr algn="r">
              <a:lnSpc>
                <a:spcPct val="115000"/>
              </a:lnSpc>
            </a:pPr>
            <a:r>
              <a:rPr lang="uk-UA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 </a:t>
            </a:r>
            <a:r>
              <a:rPr lang="uk-UA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</a:t>
            </a:r>
            <a:r>
              <a:rPr lang="uk-UA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“ЦПРПП ВМР”</a:t>
            </a:r>
          </a:p>
          <a:p>
            <a:pPr algn="r">
              <a:lnSpc>
                <a:spcPct val="115000"/>
              </a:lnSpc>
            </a:pPr>
            <a:r>
              <a:rPr lang="uk-UA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Сокиринська </a:t>
            </a:r>
          </a:p>
          <a:p>
            <a:pPr marL="274320" lvl="0" algn="r">
              <a:lnSpc>
                <a:spcPct val="120000"/>
              </a:lnSpc>
              <a:buClr>
                <a:srgbClr val="D16349"/>
              </a:buClr>
            </a:pPr>
            <a:endParaRPr lang="uk-UA" sz="1050" dirty="0">
              <a:solidFill>
                <a:prstClr val="black"/>
              </a:solidFill>
              <a:ea typeface="Arial Unicode MS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1842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836712"/>
            <a:ext cx="6912768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/>
                <a:ea typeface="Calibri"/>
              </a:rPr>
              <a:t>01.10.2012 р. ввійшла в дію оновлена  «Примірна інструкція з діловодства у дошкільних навчальних закладах» затверджена наказом Міністерства освіти і науки, молоді та спорту України  № 1059. 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151820" y="2263329"/>
            <a:ext cx="3200400" cy="66161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hlinkClick r:id="rId2" action="ppaction://hlinkfile"/>
              </a:rPr>
              <a:t>витяг</a:t>
            </a:r>
            <a:endParaRPr lang="uk-UA" dirty="0">
              <a:hlinkClick r:id="rId3" action="ppaction://hlinkfi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453" y="350100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3. </a:t>
            </a:r>
            <a:r>
              <a:rPr lang="ru-RU" sz="2000" b="1" dirty="0" err="1">
                <a:latin typeface="Times New Roman"/>
                <a:ea typeface="Times New Roman"/>
              </a:rPr>
              <a:t>Вихователь</a:t>
            </a:r>
            <a:r>
              <a:rPr lang="ru-RU" sz="2000" b="1" dirty="0">
                <a:latin typeface="Times New Roman"/>
                <a:ea typeface="Times New Roman"/>
              </a:rPr>
              <a:t>: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3.1.  План </a:t>
            </a:r>
            <a:r>
              <a:rPr lang="ru-RU" sz="2000" dirty="0" err="1">
                <a:latin typeface="Times New Roman"/>
                <a:ea typeface="Times New Roman"/>
              </a:rPr>
              <a:t>освітньої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роботи</a:t>
            </a:r>
            <a:r>
              <a:rPr lang="ru-RU" sz="2000" dirty="0">
                <a:latin typeface="Times New Roman"/>
                <a:ea typeface="Times New Roman"/>
              </a:rPr>
              <a:t> з дітьми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          </a:t>
            </a:r>
            <a:r>
              <a:rPr lang="ru-RU" sz="2000" dirty="0">
                <a:latin typeface="Times New Roman"/>
                <a:ea typeface="Times New Roman"/>
              </a:rPr>
              <a:t>3.2. Журнал </a:t>
            </a:r>
            <a:r>
              <a:rPr lang="ru-RU" sz="2000" dirty="0" err="1">
                <a:latin typeface="Times New Roman"/>
                <a:ea typeface="Times New Roman"/>
              </a:rPr>
              <a:t>обліку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щоденного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відвідування</a:t>
            </a:r>
            <a:r>
              <a:rPr lang="ru-RU" sz="2000" dirty="0">
                <a:latin typeface="Times New Roman"/>
                <a:ea typeface="Times New Roman"/>
              </a:rPr>
              <a:t> групи </a:t>
            </a:r>
            <a:r>
              <a:rPr lang="ru-RU" sz="2000" dirty="0" err="1">
                <a:latin typeface="Times New Roman"/>
                <a:ea typeface="Times New Roman"/>
              </a:rPr>
              <a:t>дітьми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3.3. Книга </a:t>
            </a:r>
            <a:r>
              <a:rPr lang="ru-RU" sz="2000" dirty="0" err="1">
                <a:latin typeface="Times New Roman"/>
                <a:ea typeface="Times New Roman"/>
              </a:rPr>
              <a:t>відомостей</a:t>
            </a:r>
            <a:r>
              <a:rPr lang="ru-RU" sz="2000" dirty="0">
                <a:latin typeface="Times New Roman"/>
                <a:ea typeface="Times New Roman"/>
              </a:rPr>
              <a:t> про дітей та </a:t>
            </a:r>
            <a:r>
              <a:rPr lang="ru-RU" sz="2000" dirty="0" err="1">
                <a:latin typeface="Times New Roman"/>
                <a:ea typeface="Times New Roman"/>
              </a:rPr>
              <a:t>їхніх</a:t>
            </a:r>
            <a:r>
              <a:rPr lang="ru-RU" sz="2000" dirty="0">
                <a:latin typeface="Times New Roman"/>
                <a:ea typeface="Times New Roman"/>
              </a:rPr>
              <a:t> батьків.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3.4. Листок </a:t>
            </a:r>
            <a:r>
              <a:rPr lang="ru-RU" sz="2000" dirty="0" err="1">
                <a:latin typeface="Times New Roman"/>
                <a:ea typeface="Times New Roman"/>
              </a:rPr>
              <a:t>здоров’я</a:t>
            </a:r>
            <a:r>
              <a:rPr lang="ru-RU" sz="2000" dirty="0">
                <a:latin typeface="Times New Roman"/>
                <a:ea typeface="Times New Roman"/>
              </a:rPr>
              <a:t> дітей.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3.5. Картотека дидактичних ігор, </a:t>
            </a:r>
            <a:r>
              <a:rPr lang="ru-RU" sz="2000" dirty="0" err="1">
                <a:latin typeface="Times New Roman"/>
                <a:ea typeface="Times New Roman"/>
              </a:rPr>
              <a:t>методичних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розробок</a:t>
            </a:r>
            <a:r>
              <a:rPr lang="ru-RU" sz="2000" dirty="0">
                <a:latin typeface="Times New Roman"/>
                <a:ea typeface="Times New Roman"/>
              </a:rPr>
              <a:t> 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       (</a:t>
            </a:r>
            <a:r>
              <a:rPr lang="ru-RU" sz="2000" dirty="0" err="1">
                <a:latin typeface="Times New Roman"/>
                <a:ea typeface="Times New Roman"/>
              </a:rPr>
              <a:t>конспекти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різних</a:t>
            </a:r>
            <a:r>
              <a:rPr lang="ru-RU" sz="2000" dirty="0">
                <a:latin typeface="Times New Roman"/>
                <a:ea typeface="Times New Roman"/>
              </a:rPr>
              <a:t> видів роботи з дітьми  тощо).</a:t>
            </a:r>
            <a:r>
              <a:rPr lang="uk-UA" sz="2000" dirty="0">
                <a:latin typeface="Times New Roman"/>
                <a:ea typeface="Times New Roman"/>
              </a:rPr>
              <a:t>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          3.6. Щоденник з підвищення фахового рівня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7360" y="263691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Додаток</a:t>
            </a:r>
            <a:r>
              <a:rPr lang="ru-RU" sz="2000" dirty="0">
                <a:latin typeface="Times New Roman"/>
                <a:ea typeface="Times New Roman"/>
              </a:rPr>
              <a:t> 1  до </a:t>
            </a:r>
            <a:r>
              <a:rPr lang="ru-RU" sz="2000" dirty="0" err="1">
                <a:latin typeface="Times New Roman"/>
                <a:ea typeface="Times New Roman"/>
              </a:rPr>
              <a:t>Інструкції</a:t>
            </a:r>
            <a:r>
              <a:rPr lang="ru-RU" sz="2000" dirty="0">
                <a:latin typeface="Times New Roman"/>
                <a:ea typeface="Times New Roman"/>
              </a:rPr>
              <a:t>   (пункту 1.4)</a:t>
            </a:r>
            <a:endParaRPr lang="uk-UA" sz="2000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b="1" dirty="0">
                <a:latin typeface="Times New Roman"/>
                <a:ea typeface="Times New Roman"/>
              </a:rPr>
              <a:t>Перелік обов’язкового </a:t>
            </a:r>
            <a:r>
              <a:rPr lang="uk-UA" sz="2000" b="1">
                <a:latin typeface="Times New Roman"/>
                <a:ea typeface="Times New Roman"/>
              </a:rPr>
              <a:t>складу </a:t>
            </a:r>
            <a:r>
              <a:rPr lang="uk-UA" sz="2000" b="1" smtClean="0">
                <a:latin typeface="Times New Roman"/>
                <a:ea typeface="Times New Roman"/>
              </a:rPr>
              <a:t>документів, </a:t>
            </a:r>
            <a:r>
              <a:rPr lang="uk-UA" sz="2000" b="1" dirty="0" smtClean="0">
                <a:latin typeface="Times New Roman"/>
                <a:ea typeface="Times New Roman"/>
              </a:rPr>
              <a:t>відповідальність </a:t>
            </a:r>
            <a:r>
              <a:rPr lang="uk-UA" sz="2000" b="1" dirty="0">
                <a:latin typeface="Times New Roman"/>
                <a:ea typeface="Times New Roman"/>
              </a:rPr>
              <a:t>за формування та зберігання яких несе: 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427783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4902" y="3356992"/>
            <a:ext cx="6912768" cy="252028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Вихователі</a:t>
            </a:r>
            <a:r>
              <a:rPr lang="ru-RU" sz="2000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спеціальних</a:t>
            </a:r>
            <a:r>
              <a:rPr lang="ru-RU" sz="2000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дошкільних</a:t>
            </a:r>
            <a:r>
              <a:rPr lang="ru-RU" sz="2000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закладів</a:t>
            </a:r>
            <a:r>
              <a:rPr lang="ru-RU" sz="2000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додатково</a:t>
            </a:r>
            <a:r>
              <a:rPr lang="ru-RU" sz="2000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ведуть</a:t>
            </a:r>
            <a:r>
              <a:rPr lang="ru-RU" sz="2000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uk-UA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ea typeface="Calibri"/>
                <a:cs typeface="Times New Roman" pitchFamily="18" charset="0"/>
              </a:rPr>
              <a:t>Ж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урнал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обстеження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вихованців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дитячим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лікарем-спеціалістом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uk-UA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Книгу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взаємозв'язку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дефектологом та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вихователем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групи.</a:t>
            </a:r>
            <a:endParaRPr lang="uk-UA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38686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3. </a:t>
            </a:r>
            <a:r>
              <a:rPr lang="ru-RU" sz="2000" b="1" dirty="0" err="1">
                <a:latin typeface="Times New Roman"/>
                <a:ea typeface="Times New Roman"/>
              </a:rPr>
              <a:t>Вихователь</a:t>
            </a:r>
            <a:r>
              <a:rPr lang="ru-RU" sz="2000" b="1" dirty="0">
                <a:latin typeface="Times New Roman"/>
                <a:ea typeface="Times New Roman"/>
              </a:rPr>
              <a:t>: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3.1. План роботи (</a:t>
            </a:r>
            <a:r>
              <a:rPr lang="ru-RU" sz="2000" dirty="0">
                <a:latin typeface="Times New Roman"/>
                <a:ea typeface="Times New Roman"/>
                <a:hlinkClick r:id="rId2" action="ppaction://hlinkfile"/>
              </a:rPr>
              <a:t>за видами діяльності</a:t>
            </a:r>
            <a:r>
              <a:rPr lang="ru-RU" sz="2000" dirty="0">
                <a:latin typeface="Times New Roman"/>
                <a:ea typeface="Times New Roman"/>
              </a:rPr>
              <a:t>,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                               </a:t>
            </a:r>
            <a:r>
              <a:rPr lang="ru-RU" sz="2000" dirty="0">
                <a:latin typeface="Times New Roman"/>
                <a:ea typeface="Times New Roman"/>
                <a:hlinkClick r:id="rId3" action="ppaction://hlinkfile"/>
              </a:rPr>
              <a:t>за </a:t>
            </a:r>
            <a:r>
              <a:rPr lang="ru-RU" sz="2000" dirty="0" err="1">
                <a:latin typeface="Times New Roman"/>
                <a:ea typeface="Times New Roman"/>
                <a:hlinkClick r:id="rId3" action="ppaction://hlinkfile"/>
              </a:rPr>
              <a:t>режимними</a:t>
            </a:r>
            <a:r>
              <a:rPr lang="ru-RU" sz="2000" dirty="0">
                <a:latin typeface="Times New Roman"/>
                <a:ea typeface="Times New Roman"/>
                <a:hlinkClick r:id="rId3" action="ppaction://hlinkfile"/>
              </a:rPr>
              <a:t> моментами</a:t>
            </a:r>
            <a:r>
              <a:rPr lang="ru-RU" sz="2000" dirty="0">
                <a:latin typeface="Times New Roman"/>
                <a:ea typeface="Times New Roman"/>
              </a:rPr>
              <a:t>)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3.2. </a:t>
            </a:r>
            <a:r>
              <a:rPr lang="ru-RU" sz="2000" dirty="0">
                <a:latin typeface="Times New Roman"/>
                <a:ea typeface="Times New Roman"/>
                <a:hlinkClick r:id="" action="ppaction://hlinkshowjump?jump=nextslide"/>
              </a:rPr>
              <a:t>Журнал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обліку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щоденного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відвідування</a:t>
            </a:r>
            <a:r>
              <a:rPr lang="ru-RU" sz="2000" dirty="0">
                <a:latin typeface="Times New Roman"/>
                <a:ea typeface="Times New Roman"/>
              </a:rPr>
              <a:t> групи </a:t>
            </a:r>
            <a:r>
              <a:rPr lang="ru-RU" sz="2000" dirty="0" err="1">
                <a:latin typeface="Times New Roman"/>
                <a:ea typeface="Times New Roman"/>
              </a:rPr>
              <a:t>дітьми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3.3. Книга </a:t>
            </a:r>
            <a:r>
              <a:rPr lang="ru-RU" sz="2000" dirty="0" err="1">
                <a:latin typeface="Times New Roman"/>
                <a:ea typeface="Times New Roman"/>
              </a:rPr>
              <a:t>відомостей</a:t>
            </a:r>
            <a:r>
              <a:rPr lang="ru-RU" sz="2000" dirty="0">
                <a:latin typeface="Times New Roman"/>
                <a:ea typeface="Times New Roman"/>
              </a:rPr>
              <a:t> про дітей та </a:t>
            </a:r>
            <a:r>
              <a:rPr lang="ru-RU" sz="2000" dirty="0" err="1">
                <a:latin typeface="Times New Roman"/>
                <a:ea typeface="Times New Roman"/>
              </a:rPr>
              <a:t>їхніх</a:t>
            </a:r>
            <a:r>
              <a:rPr lang="ru-RU" sz="2000" dirty="0">
                <a:latin typeface="Times New Roman"/>
                <a:ea typeface="Times New Roman"/>
              </a:rPr>
              <a:t> батьків.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3.4. </a:t>
            </a:r>
            <a:r>
              <a:rPr lang="ru-RU" sz="2000" dirty="0">
                <a:latin typeface="Times New Roman"/>
                <a:ea typeface="Times New Roman"/>
                <a:hlinkClick r:id="rId4" action="ppaction://hlinkfile"/>
              </a:rPr>
              <a:t>Листок </a:t>
            </a:r>
            <a:r>
              <a:rPr lang="ru-RU" sz="2000" dirty="0" err="1">
                <a:latin typeface="Times New Roman"/>
                <a:ea typeface="Times New Roman"/>
                <a:hlinkClick r:id="rId4" action="ppaction://hlinkfile"/>
              </a:rPr>
              <a:t>здоров’я</a:t>
            </a:r>
            <a:r>
              <a:rPr lang="ru-RU" sz="2000" dirty="0">
                <a:latin typeface="Times New Roman"/>
                <a:ea typeface="Times New Roman"/>
                <a:hlinkClick r:id="rId4" action="ppaction://hlinkfile"/>
              </a:rPr>
              <a:t> дітей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endParaRPr lang="uk-UA" sz="2000" dirty="0">
              <a:latin typeface="Times New Roman"/>
              <a:ea typeface="Times New Roman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3.5. Картотека дидактичних ігор, </a:t>
            </a:r>
            <a:r>
              <a:rPr lang="ru-RU" sz="2000" dirty="0" err="1">
                <a:latin typeface="Times New Roman"/>
                <a:ea typeface="Times New Roman"/>
              </a:rPr>
              <a:t>методичних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розробок</a:t>
            </a:r>
            <a:r>
              <a:rPr lang="ru-RU" sz="2000" dirty="0">
                <a:latin typeface="Times New Roman"/>
                <a:ea typeface="Times New Roman"/>
              </a:rPr>
              <a:t> 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                (</a:t>
            </a:r>
            <a:r>
              <a:rPr lang="ru-RU" sz="2000" dirty="0" err="1">
                <a:latin typeface="Times New Roman"/>
                <a:ea typeface="Times New Roman"/>
              </a:rPr>
              <a:t>конспекти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різних</a:t>
            </a:r>
            <a:r>
              <a:rPr lang="ru-RU" sz="2000" dirty="0">
                <a:latin typeface="Times New Roman"/>
                <a:ea typeface="Times New Roman"/>
              </a:rPr>
              <a:t> видів роботи з дітьми  тощо).</a:t>
            </a:r>
            <a:r>
              <a:rPr lang="uk-UA" sz="2000" dirty="0">
                <a:latin typeface="Times New Roman"/>
                <a:ea typeface="Times New Roman"/>
              </a:rPr>
              <a:t>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          3.6. Щоденник з підвищення фахового рівня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38174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89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Під час планування важливо дотримуватись таких принципів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90F5C73-BB3A-4AF2-B1BB-83715E358B18}"/>
              </a:ext>
            </a:extLst>
          </p:cNvPr>
          <p:cNvSpPr/>
          <p:nvPr/>
        </p:nvSpPr>
        <p:spPr>
          <a:xfrm>
            <a:off x="2123728" y="2492897"/>
            <a:ext cx="5688632" cy="203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послідовність під час викладення матеріалу;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чіткість поставлених завдань;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відповідність форм роботи віковим та індивідуальним особливостям дітей;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різноманітність видів діяльності.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9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Складати план можна за такими ознаками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5576" y="2132856"/>
            <a:ext cx="748883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43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uk-UA" sz="2400" dirty="0"/>
              <a:t>Нормативно-правові документи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9F1820-A8D5-449B-9392-BBA040651B97}"/>
              </a:ext>
            </a:extLst>
          </p:cNvPr>
          <p:cNvSpPr/>
          <p:nvPr/>
        </p:nvSpPr>
        <p:spPr>
          <a:xfrm>
            <a:off x="1331640" y="1628799"/>
            <a:ext cx="6336704" cy="406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наказ МОН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«Про затвердження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гранично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допустимого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навантаження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на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дитину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у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дошкільних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навчальних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закладах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різних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типів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та форм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власності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» від 20.04.2015 № 446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інструктивно-методичні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роботи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виховання дітей 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закладах»,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викладені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листі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МОН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від 02.09.2016 № 1/9-454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інструктивно-методичні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фізкультурно-оздоровчої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роботи 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закладах»,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викладені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листі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МОН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від 02.09.2016 № 1/9-456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інструктивно-методичні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організації діяльності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2020/2021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навчальному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листі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МОН </a:t>
            </a:r>
            <a:r>
              <a:rPr lang="ru-RU" sz="1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від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30.07.2020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№ 1/9-411</a:t>
            </a:r>
            <a:r>
              <a:rPr lang="ru-RU" sz="1600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38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Види роботи, яка планується на місяць: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597228" cy="392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комплекс ранкової гімнастики на два тижні (з ускладненням на другий тиждень),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гігієнічна гімнастика,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робота з батьками, 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орієнтовна сітка організації життєдіяльності за блочно-тематичним підходом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інші, на розсуд педагогічної ради, види робіт (в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види діяльності, пов’язані з поглибленою роботою над проблемною темою, дослідно-експериментальна діяльність тощо). </a:t>
            </a:r>
          </a:p>
          <a:p>
            <a:pPr marL="0" indent="0" algn="ctr">
              <a:buNone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104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319</TotalTime>
  <Words>179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  КОМУНАЛЬНА УСТАНОВА  «ЦЕНТР ПРОФЕСІЙНОГО РОЗВИТКУ ПЕДАГОГІЧНИХ ПРАЦІВНИКІВ ВІННИЦЬКОЇ МІСЬКОЇ РАДИ» </vt:lpstr>
      <vt:lpstr>Слайд 2</vt:lpstr>
      <vt:lpstr>Планування вихователем освітньої роботи. </vt:lpstr>
      <vt:lpstr>Слайд 4</vt:lpstr>
      <vt:lpstr>Слайд 5</vt:lpstr>
      <vt:lpstr>Під час планування важливо дотримуватись таких принципів</vt:lpstr>
      <vt:lpstr>Складати план можна за такими ознаками</vt:lpstr>
      <vt:lpstr>Нормативно-правові документи</vt:lpstr>
      <vt:lpstr>Види роботи, яка планується на місяць:</vt:lpstr>
      <vt:lpstr> «Я дізналась, що…» «Мені сподобалось, що…» «Мене здивувало, що….»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МІСЬКИЙ МЕТОДИЧНИЙ КАБІНЕТ  ДЕПАРТАМЕНТУ ОСВІТИ  ВІННИЦЬКОЇ МІСЬКОЇ РАДИ</dc:title>
  <dc:creator>Admin</dc:creator>
  <cp:lastModifiedBy>User</cp:lastModifiedBy>
  <cp:revision>36</cp:revision>
  <dcterms:created xsi:type="dcterms:W3CDTF">2014-11-04T20:24:52Z</dcterms:created>
  <dcterms:modified xsi:type="dcterms:W3CDTF">2021-03-02T07:15:51Z</dcterms:modified>
</cp:coreProperties>
</file>